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A782A8-C9E8-44C0-8F52-21F195175A54}" type="datetimeFigureOut">
              <a:rPr lang="sk-SK" smtClean="0"/>
              <a:pPr/>
              <a:t>8.10.2013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4F7B24D-8436-4239-974C-48B074704C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782A8-C9E8-44C0-8F52-21F195175A54}" type="datetimeFigureOut">
              <a:rPr lang="sk-SK" smtClean="0"/>
              <a:pPr/>
              <a:t>8.10.2013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7B24D-8436-4239-974C-48B074704C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EA782A8-C9E8-44C0-8F52-21F195175A54}" type="datetimeFigureOut">
              <a:rPr lang="sk-SK" smtClean="0"/>
              <a:pPr/>
              <a:t>8.10.2013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4F7B24D-8436-4239-974C-48B074704C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782A8-C9E8-44C0-8F52-21F195175A54}" type="datetimeFigureOut">
              <a:rPr lang="sk-SK" smtClean="0"/>
              <a:pPr/>
              <a:t>8.10.2013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7B24D-8436-4239-974C-48B074704C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A782A8-C9E8-44C0-8F52-21F195175A54}" type="datetimeFigureOut">
              <a:rPr lang="sk-SK" smtClean="0"/>
              <a:pPr/>
              <a:t>8.10.2013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4F7B24D-8436-4239-974C-48B074704C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782A8-C9E8-44C0-8F52-21F195175A54}" type="datetimeFigureOut">
              <a:rPr lang="sk-SK" smtClean="0"/>
              <a:pPr/>
              <a:t>8.10.2013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7B24D-8436-4239-974C-48B074704C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782A8-C9E8-44C0-8F52-21F195175A54}" type="datetimeFigureOut">
              <a:rPr lang="sk-SK" smtClean="0"/>
              <a:pPr/>
              <a:t>8.10.2013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7B24D-8436-4239-974C-48B074704C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782A8-C9E8-44C0-8F52-21F195175A54}" type="datetimeFigureOut">
              <a:rPr lang="sk-SK" smtClean="0"/>
              <a:pPr/>
              <a:t>8.10.2013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7B24D-8436-4239-974C-48B074704C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A782A8-C9E8-44C0-8F52-21F195175A54}" type="datetimeFigureOut">
              <a:rPr lang="sk-SK" smtClean="0"/>
              <a:pPr/>
              <a:t>8.10.2013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7B24D-8436-4239-974C-48B074704C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782A8-C9E8-44C0-8F52-21F195175A54}" type="datetimeFigureOut">
              <a:rPr lang="sk-SK" smtClean="0"/>
              <a:pPr/>
              <a:t>8.10.2013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7B24D-8436-4239-974C-48B074704C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782A8-C9E8-44C0-8F52-21F195175A54}" type="datetimeFigureOut">
              <a:rPr lang="sk-SK" smtClean="0"/>
              <a:pPr/>
              <a:t>8.10.2013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7B24D-8436-4239-974C-48B074704C9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EA782A8-C9E8-44C0-8F52-21F195175A54}" type="datetimeFigureOut">
              <a:rPr lang="sk-SK" smtClean="0"/>
              <a:pPr/>
              <a:t>8.10.2013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4F7B24D-8436-4239-974C-48B074704C9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ra.sk/ranking-2010" TargetMode="External"/><Relationship Id="rId2" Type="http://schemas.openxmlformats.org/officeDocument/2006/relationships/hyperlink" Target="http://ekonomika.sme.sk/c/5745858/kolko-ludi-bez-prace-produkuje-vasa-vysoka-skola-a-vas-odbor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3643314"/>
            <a:ext cx="8062912" cy="1470025"/>
          </a:xfrm>
        </p:spPr>
        <p:txBody>
          <a:bodyPr>
            <a:noAutofit/>
          </a:bodyPr>
          <a:lstStyle/>
          <a:p>
            <a:r>
              <a:rPr lang="sk-SK" sz="6600" b="1" dirty="0" smtClean="0">
                <a:latin typeface="Algerian" pitchFamily="82" charset="0"/>
              </a:rPr>
              <a:t>POKYNY K VOĽBE VOLITEĽNÝCH PREDMETOV</a:t>
            </a:r>
            <a:endParaRPr lang="sk-SK" sz="6600" b="1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14290"/>
            <a:ext cx="7729566" cy="732614"/>
          </a:xfrm>
        </p:spPr>
        <p:txBody>
          <a:bodyPr>
            <a:normAutofit fontScale="90000"/>
          </a:bodyPr>
          <a:lstStyle/>
          <a:p>
            <a:r>
              <a:rPr lang="sk-SK" sz="3600" b="1" dirty="0" smtClean="0"/>
              <a:t>a, medicína, veterina, farmácia... </a:t>
            </a:r>
            <a:endParaRPr lang="sk-SK" sz="3600" b="1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785786" y="1000108"/>
          <a:ext cx="7358116" cy="2071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529"/>
                <a:gridCol w="1839529"/>
                <a:gridCol w="1839529"/>
                <a:gridCol w="1839529"/>
              </a:tblGrid>
              <a:tr h="690568">
                <a:tc gridSpan="2">
                  <a:txBody>
                    <a:bodyPr/>
                    <a:lstStyle/>
                    <a:p>
                      <a:r>
                        <a:rPr lang="sk-SK" dirty="0" smtClean="0"/>
                        <a:t>štvorhodinové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k-SK" dirty="0" smtClean="0"/>
                        <a:t>dvojhodinové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690568">
                <a:tc>
                  <a:txBody>
                    <a:bodyPr/>
                    <a:lstStyle/>
                    <a:p>
                      <a:r>
                        <a:rPr lang="sk-SK" b="1" dirty="0" smtClean="0"/>
                        <a:t>BIO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CHEM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SSJ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KAJ</a:t>
                      </a:r>
                      <a:endParaRPr lang="sk-SK" b="1" dirty="0"/>
                    </a:p>
                  </a:txBody>
                  <a:tcPr/>
                </a:tc>
              </a:tr>
              <a:tr h="690568">
                <a:tc>
                  <a:txBody>
                    <a:bodyPr/>
                    <a:lstStyle/>
                    <a:p>
                      <a:endParaRPr lang="sk-SK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KNJ</a:t>
                      </a:r>
                      <a:endParaRPr lang="sk-SK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ĺžnik 4"/>
          <p:cNvSpPr/>
          <p:nvPr/>
        </p:nvSpPr>
        <p:spPr>
          <a:xfrm>
            <a:off x="357158" y="3357562"/>
            <a:ext cx="1156919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b, technické a prírodné vedy </a:t>
            </a:r>
            <a:r>
              <a:rPr lang="sk-SK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(fakulty:</a:t>
            </a:r>
          </a:p>
          <a:p>
            <a:r>
              <a:rPr lang="sk-SK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elektrotechnická, strojnícka , </a:t>
            </a:r>
            <a:r>
              <a:rPr lang="sk-SK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matematicko</a:t>
            </a:r>
            <a:r>
              <a:rPr lang="sk-SK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fyzikálna,</a:t>
            </a:r>
          </a:p>
          <a:p>
            <a:r>
              <a:rPr lang="sk-SK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informatika, stavebná, architektúra) </a:t>
            </a:r>
            <a:endParaRPr lang="sk-SK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755576" y="4581128"/>
          <a:ext cx="7358116" cy="2071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529"/>
                <a:gridCol w="1839529"/>
                <a:gridCol w="1839529"/>
                <a:gridCol w="1839529"/>
              </a:tblGrid>
              <a:tr h="690568">
                <a:tc gridSpan="2">
                  <a:txBody>
                    <a:bodyPr/>
                    <a:lstStyle/>
                    <a:p>
                      <a:r>
                        <a:rPr lang="sk-SK" dirty="0" smtClean="0"/>
                        <a:t>štvorhodinové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k-SK" dirty="0" smtClean="0"/>
                        <a:t>dvojhodinové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690568">
                <a:tc>
                  <a:txBody>
                    <a:bodyPr/>
                    <a:lstStyle/>
                    <a:p>
                      <a:r>
                        <a:rPr lang="sk-SK" b="1" dirty="0" smtClean="0"/>
                        <a:t>MAT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INF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SSJ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KAJ</a:t>
                      </a:r>
                      <a:endParaRPr lang="sk-SK" b="1" dirty="0"/>
                    </a:p>
                  </a:txBody>
                  <a:tcPr/>
                </a:tc>
              </a:tr>
              <a:tr h="690568">
                <a:tc>
                  <a:txBody>
                    <a:bodyPr/>
                    <a:lstStyle/>
                    <a:p>
                      <a:endParaRPr lang="sk-SK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FYZ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KNJ</a:t>
                      </a:r>
                      <a:endParaRPr lang="sk-SK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928670"/>
            <a:ext cx="8643998" cy="87549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/>
                </a:solidFill>
              </a:rPr>
              <a:t>c, právo, sociálne vedy, policajná akadémia,</a:t>
            </a:r>
            <a:r>
              <a:rPr lang="sk-SK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filozofia a pedagogické vedy</a:t>
            </a:r>
            <a:r>
              <a:rPr lang="sk-SK" sz="3600" b="1" dirty="0" smtClean="0">
                <a:solidFill>
                  <a:schemeClr val="accent1"/>
                </a:solidFill>
              </a:rPr>
              <a:t>  </a:t>
            </a:r>
            <a:endParaRPr lang="sk-SK" sz="3600" b="1" dirty="0">
              <a:solidFill>
                <a:schemeClr val="accent1"/>
              </a:solidFill>
            </a:endParaRPr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611560" y="2636912"/>
          <a:ext cx="7358116" cy="2071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529"/>
                <a:gridCol w="1839529"/>
                <a:gridCol w="1839529"/>
                <a:gridCol w="1839529"/>
              </a:tblGrid>
              <a:tr h="690568">
                <a:tc gridSpan="2">
                  <a:txBody>
                    <a:bodyPr/>
                    <a:lstStyle/>
                    <a:p>
                      <a:r>
                        <a:rPr lang="sk-SK" dirty="0" smtClean="0"/>
                        <a:t>štvorhodinové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k-SK" dirty="0" smtClean="0"/>
                        <a:t>dvojhodinové</a:t>
                      </a:r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690568">
                <a:tc>
                  <a:txBody>
                    <a:bodyPr/>
                    <a:lstStyle/>
                    <a:p>
                      <a:r>
                        <a:rPr lang="sk-SK" b="1" dirty="0" smtClean="0"/>
                        <a:t>DEJ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ONM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SSJ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KAJ</a:t>
                      </a:r>
                      <a:endParaRPr lang="sk-SK" b="1" dirty="0"/>
                    </a:p>
                  </a:txBody>
                  <a:tcPr/>
                </a:tc>
              </a:tr>
              <a:tr h="690568">
                <a:tc>
                  <a:txBody>
                    <a:bodyPr/>
                    <a:lstStyle/>
                    <a:p>
                      <a:endParaRPr lang="sk-SK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KNJ</a:t>
                      </a:r>
                      <a:endParaRPr lang="sk-SK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169080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Žiak v maturitnom ročníku (</a:t>
            </a:r>
            <a:r>
              <a:rPr lang="sk-SK" dirty="0" smtClean="0">
                <a:solidFill>
                  <a:schemeClr val="accent1"/>
                </a:solidFill>
              </a:rPr>
              <a:t>so zameraním na Informatiku</a:t>
            </a:r>
            <a:r>
              <a:rPr lang="sk-SK" dirty="0" smtClean="0"/>
              <a:t>) absolvuje povinne (v súlade so štátnym a školským 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 smtClean="0"/>
              <a:t>  </a:t>
            </a:r>
            <a:r>
              <a:rPr lang="sk-SK" dirty="0" smtClean="0"/>
              <a:t>vzdelávacím </a:t>
            </a:r>
            <a:r>
              <a:rPr lang="sk-SK" dirty="0" smtClean="0"/>
              <a:t>programom) predmety: </a:t>
            </a:r>
          </a:p>
          <a:p>
            <a:pPr>
              <a:buNone/>
            </a:pPr>
            <a:r>
              <a:rPr lang="sk-SK" b="1" dirty="0" smtClean="0"/>
              <a:t>    slovenský jazyk a literatúra </a:t>
            </a:r>
            <a:r>
              <a:rPr lang="sk-SK" dirty="0" smtClean="0"/>
              <a:t>(časová dotácia 3 hod. týždenne), </a:t>
            </a:r>
          </a:p>
          <a:p>
            <a:pPr>
              <a:buNone/>
            </a:pPr>
            <a:r>
              <a:rPr lang="sk-SK" b="1" dirty="0" smtClean="0"/>
              <a:t>    prvý</a:t>
            </a:r>
            <a:r>
              <a:rPr lang="sk-SK" dirty="0" smtClean="0"/>
              <a:t> </a:t>
            </a:r>
            <a:r>
              <a:rPr lang="sk-SK" b="1" dirty="0" smtClean="0"/>
              <a:t>cudzí jazyk</a:t>
            </a:r>
            <a:r>
              <a:rPr lang="sk-SK" dirty="0" smtClean="0"/>
              <a:t> (4 hod. týždenne), </a:t>
            </a:r>
          </a:p>
          <a:p>
            <a:pPr>
              <a:buNone/>
            </a:pPr>
            <a:r>
              <a:rPr lang="sk-SK" b="1" dirty="0" smtClean="0"/>
              <a:t>    druhý cudzí jazyk</a:t>
            </a:r>
            <a:r>
              <a:rPr lang="sk-SK" dirty="0" smtClean="0"/>
              <a:t> (2 hod. týždenne), </a:t>
            </a:r>
          </a:p>
          <a:p>
            <a:pPr>
              <a:buNone/>
            </a:pPr>
            <a:r>
              <a:rPr lang="sk-SK" b="1" dirty="0" smtClean="0"/>
              <a:t>    občianska náuka</a:t>
            </a:r>
            <a:r>
              <a:rPr lang="sk-SK" dirty="0" smtClean="0"/>
              <a:t>(1 hod. týždenne), </a:t>
            </a:r>
          </a:p>
          <a:p>
            <a:pPr>
              <a:buNone/>
            </a:pPr>
            <a:r>
              <a:rPr lang="sk-SK" b="1" dirty="0" smtClean="0"/>
              <a:t>    finančná</a:t>
            </a:r>
            <a:r>
              <a:rPr lang="sk-SK" dirty="0" smtClean="0"/>
              <a:t> </a:t>
            </a:r>
            <a:r>
              <a:rPr lang="sk-SK" b="1" dirty="0" smtClean="0"/>
              <a:t>matematika</a:t>
            </a:r>
            <a:r>
              <a:rPr lang="sk-SK" dirty="0" smtClean="0"/>
              <a:t> (1 hod. týždenne), </a:t>
            </a:r>
          </a:p>
          <a:p>
            <a:pPr>
              <a:buNone/>
            </a:pPr>
            <a:r>
              <a:rPr lang="sk-SK" b="1" dirty="0" smtClean="0"/>
              <a:t>    informatika</a:t>
            </a:r>
            <a:r>
              <a:rPr lang="sk-SK" dirty="0" smtClean="0"/>
              <a:t> (2 hod. týždenne), </a:t>
            </a:r>
          </a:p>
          <a:p>
            <a:pPr>
              <a:buNone/>
            </a:pPr>
            <a:r>
              <a:rPr lang="sk-SK" b="1" dirty="0" smtClean="0"/>
              <a:t>    umenie a kultúra</a:t>
            </a:r>
            <a:r>
              <a:rPr lang="sk-SK" dirty="0" smtClean="0"/>
              <a:t> (1 hod. týždenne),   </a:t>
            </a:r>
          </a:p>
          <a:p>
            <a:pPr>
              <a:buNone/>
            </a:pPr>
            <a:r>
              <a:rPr lang="sk-SK" b="1" dirty="0" smtClean="0"/>
              <a:t>    telesná a športová výchova</a:t>
            </a:r>
            <a:r>
              <a:rPr lang="sk-SK" dirty="0" smtClean="0"/>
              <a:t> (2 hod. týždenne). 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 smtClean="0"/>
              <a:t> </a:t>
            </a:r>
            <a:r>
              <a:rPr lang="sk-SK" dirty="0" smtClean="0"/>
              <a:t>  </a:t>
            </a:r>
            <a:r>
              <a:rPr lang="sk-SK" dirty="0" smtClean="0"/>
              <a:t>Spolu 18 hodín.</a:t>
            </a:r>
          </a:p>
          <a:p>
            <a:r>
              <a:rPr lang="sk-SK" dirty="0" smtClean="0"/>
              <a:t>Zvyšné hodiny </a:t>
            </a:r>
            <a:r>
              <a:rPr lang="sk-SK" b="1" u="sng" dirty="0" smtClean="0"/>
              <a:t>do počtu 28</a:t>
            </a:r>
            <a:r>
              <a:rPr lang="sk-SK" dirty="0" smtClean="0"/>
              <a:t> si žiak volí z </a:t>
            </a:r>
            <a:r>
              <a:rPr lang="sk-SK" dirty="0" smtClean="0"/>
              <a:t>voliteľných</a:t>
            </a:r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 smtClean="0"/>
              <a:t>  </a:t>
            </a:r>
            <a:r>
              <a:rPr lang="sk-SK" dirty="0" smtClean="0"/>
              <a:t> </a:t>
            </a:r>
            <a:r>
              <a:rPr lang="sk-SK" dirty="0" smtClean="0"/>
              <a:t>predmetov z uvedenej ponuky.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240518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Žiak v maturitnom ročníku (</a:t>
            </a:r>
            <a:r>
              <a:rPr lang="sk-SK" dirty="0" smtClean="0">
                <a:solidFill>
                  <a:schemeClr val="accent1"/>
                </a:solidFill>
              </a:rPr>
              <a:t>so zameraním na Šport</a:t>
            </a:r>
            <a:r>
              <a:rPr lang="sk-SK" dirty="0" smtClean="0"/>
              <a:t>) absolvuje povinne (v súlade so štátnym a školským vzdelávacím programom) predmety: </a:t>
            </a:r>
          </a:p>
          <a:p>
            <a:pPr>
              <a:buNone/>
            </a:pPr>
            <a:r>
              <a:rPr lang="sk-SK" b="1" dirty="0" smtClean="0"/>
              <a:t>    slovenský jazyk a literatúra </a:t>
            </a:r>
            <a:r>
              <a:rPr lang="sk-SK" dirty="0" smtClean="0"/>
              <a:t>(časová dotácia 3 hod. týždenne), </a:t>
            </a:r>
          </a:p>
          <a:p>
            <a:pPr>
              <a:buNone/>
            </a:pPr>
            <a:r>
              <a:rPr lang="sk-SK" b="1" dirty="0" smtClean="0"/>
              <a:t>    prvý</a:t>
            </a:r>
            <a:r>
              <a:rPr lang="sk-SK" dirty="0" smtClean="0"/>
              <a:t> </a:t>
            </a:r>
            <a:r>
              <a:rPr lang="sk-SK" b="1" dirty="0" smtClean="0"/>
              <a:t>cudzí jazyk</a:t>
            </a:r>
            <a:r>
              <a:rPr lang="sk-SK" dirty="0" smtClean="0"/>
              <a:t> (4 hod. týždenne), </a:t>
            </a:r>
          </a:p>
          <a:p>
            <a:pPr>
              <a:buNone/>
            </a:pPr>
            <a:r>
              <a:rPr lang="sk-SK" b="1" dirty="0" smtClean="0"/>
              <a:t>    druhý cudzí jazyk</a:t>
            </a:r>
            <a:r>
              <a:rPr lang="sk-SK" dirty="0" smtClean="0"/>
              <a:t> (2 hod. týždenne), </a:t>
            </a:r>
          </a:p>
          <a:p>
            <a:pPr>
              <a:buNone/>
            </a:pPr>
            <a:r>
              <a:rPr lang="sk-SK" b="1" dirty="0" smtClean="0"/>
              <a:t>    občianska náuka</a:t>
            </a:r>
            <a:r>
              <a:rPr lang="sk-SK" dirty="0" smtClean="0"/>
              <a:t>(1 hod. týždenne), </a:t>
            </a:r>
          </a:p>
          <a:p>
            <a:pPr>
              <a:buNone/>
            </a:pPr>
            <a:r>
              <a:rPr lang="sk-SK" b="1" dirty="0" smtClean="0"/>
              <a:t>    finančná</a:t>
            </a:r>
            <a:r>
              <a:rPr lang="sk-SK" dirty="0" smtClean="0"/>
              <a:t> </a:t>
            </a:r>
            <a:r>
              <a:rPr lang="sk-SK" b="1" dirty="0" smtClean="0"/>
              <a:t>matematika</a:t>
            </a:r>
            <a:r>
              <a:rPr lang="sk-SK" dirty="0" smtClean="0"/>
              <a:t> (1 hod. týždenne), </a:t>
            </a:r>
          </a:p>
          <a:p>
            <a:pPr>
              <a:buNone/>
            </a:pPr>
            <a:r>
              <a:rPr lang="sk-SK" b="1" dirty="0" smtClean="0"/>
              <a:t>    umenie a kultúra</a:t>
            </a:r>
            <a:r>
              <a:rPr lang="sk-SK" dirty="0" smtClean="0"/>
              <a:t> (1 hod. týždenne),   </a:t>
            </a:r>
          </a:p>
          <a:p>
            <a:pPr>
              <a:buNone/>
            </a:pPr>
            <a:r>
              <a:rPr lang="sk-SK" b="1" dirty="0" smtClean="0"/>
              <a:t>    športovú prípravu</a:t>
            </a:r>
            <a:r>
              <a:rPr lang="sk-SK" dirty="0" smtClean="0"/>
              <a:t> (4 hod. týždenne). </a:t>
            </a:r>
          </a:p>
          <a:p>
            <a:pPr>
              <a:buNone/>
            </a:pPr>
            <a:r>
              <a:rPr lang="sk-SK" dirty="0" smtClean="0"/>
              <a:t>    Spolu 18 hodín.</a:t>
            </a:r>
          </a:p>
          <a:p>
            <a:r>
              <a:rPr lang="sk-SK" dirty="0" smtClean="0"/>
              <a:t>Zvyšné hodiny </a:t>
            </a:r>
            <a:r>
              <a:rPr lang="sk-SK" b="1" u="sng" dirty="0" smtClean="0"/>
              <a:t>do počtu 28</a:t>
            </a:r>
            <a:r>
              <a:rPr lang="sk-SK" dirty="0" smtClean="0"/>
              <a:t> si žiak volí z voliteľných predmetov z uvedenej ponuky.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Predmety maturitnej skúšky pre gymnáziá:</a:t>
            </a:r>
            <a:br>
              <a:rPr lang="sk-SK" b="1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4883196"/>
          </a:xfrm>
        </p:spPr>
        <p:txBody>
          <a:bodyPr>
            <a:normAutofit fontScale="85000" lnSpcReduction="20000"/>
          </a:bodyPr>
          <a:lstStyle/>
          <a:p>
            <a:r>
              <a:rPr lang="sk-SK" dirty="0" smtClean="0"/>
              <a:t>a)      </a:t>
            </a:r>
            <a:r>
              <a:rPr lang="sk-SK" b="1" dirty="0" smtClean="0"/>
              <a:t>slovenský jazyk a literatúra</a:t>
            </a:r>
            <a:endParaRPr lang="sk-SK" dirty="0" smtClean="0"/>
          </a:p>
          <a:p>
            <a:r>
              <a:rPr lang="sk-SK" dirty="0" smtClean="0"/>
              <a:t>b)      </a:t>
            </a:r>
            <a:r>
              <a:rPr lang="sk-SK" b="1" dirty="0" smtClean="0"/>
              <a:t>povinný predmet zo skupiny predmetov cudzí  </a:t>
            </a:r>
          </a:p>
          <a:p>
            <a:pPr>
              <a:buNone/>
            </a:pPr>
            <a:r>
              <a:rPr lang="sk-SK" b="1" dirty="0" smtClean="0"/>
              <a:t>               jazyk </a:t>
            </a:r>
            <a:r>
              <a:rPr lang="sk-SK" dirty="0" smtClean="0"/>
              <a:t>(ANJ, resp. NEJ, resp. FRJ, resp. RUJ)</a:t>
            </a:r>
          </a:p>
          <a:p>
            <a:r>
              <a:rPr lang="sk-SK" dirty="0" smtClean="0"/>
              <a:t>c)      </a:t>
            </a:r>
            <a:r>
              <a:rPr lang="sk-SK" b="1" dirty="0" smtClean="0"/>
              <a:t>voliteľný predmet zo skupiny prírodovedných alebo </a:t>
            </a:r>
          </a:p>
          <a:p>
            <a:pPr>
              <a:buNone/>
            </a:pPr>
            <a:r>
              <a:rPr lang="sk-SK" b="1" dirty="0" smtClean="0"/>
              <a:t>              spoločenskovedných alebo ostatných predmetov                         </a:t>
            </a:r>
          </a:p>
          <a:p>
            <a:pPr>
              <a:buNone/>
            </a:pPr>
            <a:r>
              <a:rPr lang="sk-SK" b="1" dirty="0" smtClean="0"/>
              <a:t>              </a:t>
            </a:r>
            <a:r>
              <a:rPr lang="sk-SK" dirty="0" smtClean="0"/>
              <a:t>(BIO, FYZ, CHE, INF*, MAT, DEJ, GEO*, OBN*)</a:t>
            </a:r>
          </a:p>
          <a:p>
            <a:r>
              <a:rPr lang="sk-SK" dirty="0" smtClean="0"/>
              <a:t>d)     </a:t>
            </a:r>
            <a:r>
              <a:rPr lang="sk-SK" b="1" dirty="0" smtClean="0"/>
              <a:t>ďalší voliteľný predmet</a:t>
            </a:r>
            <a:r>
              <a:rPr lang="sk-SK" dirty="0" smtClean="0"/>
              <a:t>**                                               </a:t>
            </a:r>
          </a:p>
          <a:p>
            <a:pPr>
              <a:buNone/>
            </a:pPr>
            <a:r>
              <a:rPr lang="sk-SK" dirty="0" smtClean="0"/>
              <a:t>              (BIO, FYZ, CHE, INF, MAT, DEJ, GEO, OBN, CJ)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r>
              <a:rPr lang="sk-SK" sz="2300" dirty="0" smtClean="0"/>
              <a:t>* Ak v tomto predmete mal žiak súčet týždenných hodinových dotácií počas štúdia na gymnáziu najmenej šesť. Do súčtu týždenných hodinových dotácií možno započítať aj hodinovú dotáciu zo seminára alebo z cvičení rovnakého zamerania.</a:t>
            </a:r>
          </a:p>
          <a:p>
            <a:r>
              <a:rPr lang="sk-SK" sz="2300" dirty="0" smtClean="0"/>
              <a:t>** Splnenie 6-hodinovej dotácie sa nevyžaduje.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836712"/>
            <a:ext cx="8172400" cy="4572000"/>
          </a:xfrm>
        </p:spPr>
        <p:txBody>
          <a:bodyPr/>
          <a:lstStyle/>
          <a:p>
            <a:r>
              <a:rPr lang="sk-SK" dirty="0" smtClean="0"/>
              <a:t>Voľbu voliteľných predmetov odporúčame uskutočniť v súlade s profilujúcimi predmetmi na vybranej VŠ a tomu zodpovedajúcimi voliteľnými predmetmi maturitnej skúšky. Je preto dôležité zistiť si požiadavky na prijatie na VŠ, predmety, z ktorých budú žiaci konať prijímacie skúšky.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404664"/>
            <a:ext cx="8100392" cy="6026204"/>
          </a:xfrm>
        </p:spPr>
        <p:txBody>
          <a:bodyPr>
            <a:normAutofit/>
          </a:bodyPr>
          <a:lstStyle/>
          <a:p>
            <a:r>
              <a:rPr lang="sk-SK" b="1" dirty="0" smtClean="0"/>
              <a:t>Voliteľný predmet sa bude vyučovať, ak sa prihlási najmenej 10 žiakov.</a:t>
            </a:r>
          </a:p>
          <a:p>
            <a:pPr>
              <a:buNone/>
            </a:pPr>
            <a:r>
              <a:rPr lang="sk-SK" b="1" dirty="0" smtClean="0"/>
              <a:t> </a:t>
            </a:r>
          </a:p>
          <a:p>
            <a:r>
              <a:rPr lang="sk-SK" dirty="0" smtClean="0"/>
              <a:t>Voľbu predmetov je nutné riadne zvážiť, nakoľko zmeny nemusia byť povolené. Počet žiakov v zriadených seminároch nesmie klesnúť pod požadovaný počet – 10 žiakov, resp. v septembri už zmena nemusí byť možná vzhľadom na vytvorený rozvrh hodín.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5728"/>
            <a:ext cx="6643702" cy="446862"/>
          </a:xfrm>
        </p:spPr>
        <p:txBody>
          <a:bodyPr>
            <a:normAutofit fontScale="90000"/>
          </a:bodyPr>
          <a:lstStyle/>
          <a:p>
            <a:r>
              <a:rPr lang="sk-SK" sz="3600" b="1" dirty="0" smtClean="0"/>
              <a:t>Žiaci 4.ročníka si volia: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-142908" y="1071546"/>
            <a:ext cx="8229600" cy="857256"/>
          </a:xfrm>
        </p:spPr>
        <p:txBody>
          <a:bodyPr>
            <a:normAutofit/>
          </a:bodyPr>
          <a:lstStyle/>
          <a:p>
            <a:r>
              <a:rPr lang="sk-SK" sz="2000" dirty="0" smtClean="0"/>
              <a:t>2 x 4 hod. seminár</a:t>
            </a:r>
          </a:p>
          <a:p>
            <a:r>
              <a:rPr lang="sk-SK" sz="2000" dirty="0" smtClean="0"/>
              <a:t>2 x 2 hod. seminár</a:t>
            </a:r>
            <a:endParaRPr lang="sk-SK" sz="2000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2699792" y="764704"/>
          <a:ext cx="6286544" cy="5908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  <a:gridCol w="3214710"/>
              </a:tblGrid>
              <a:tr h="376335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smtClean="0"/>
                        <a:t>Dvojhodinové semináre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smtClean="0"/>
                        <a:t>Štvorhodinové semináre</a:t>
                      </a:r>
                      <a:endParaRPr lang="sk-SK" sz="1600" dirty="0"/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Seminár zo </a:t>
                      </a:r>
                      <a:r>
                        <a:rPr lang="sk-SK" sz="1200" smtClean="0"/>
                        <a:t>slovenského</a:t>
                      </a:r>
                      <a:r>
                        <a:rPr lang="sk-SK" sz="1200" baseline="0" smtClean="0"/>
                        <a:t> jazyka(SSJ)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Fyzika pre maturantov(FYM)</a:t>
                      </a:r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Literárny seminár(LS)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Chémia </a:t>
                      </a:r>
                      <a:r>
                        <a:rPr lang="sk-SK" sz="1200" smtClean="0"/>
                        <a:t>pre maturantov(CHEM)</a:t>
                      </a:r>
                      <a:endParaRPr lang="sk-SK" sz="1200" dirty="0"/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Konverzácie v anglickom , nemeckom, francúzskom alebo ruskom jazyku(KAJ, KNJ,KFJ,KRJ)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Biológia pre maturantov(BIM)</a:t>
                      </a:r>
                      <a:endParaRPr lang="sk-SK" sz="1200" dirty="0"/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Seminár z fyziky(SEF)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Dejepis pre maturantov(DEM)</a:t>
                      </a:r>
                      <a:endParaRPr lang="sk-SK" sz="1200" dirty="0"/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Seminár z chémie(SECH)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Geografia</a:t>
                      </a:r>
                      <a:r>
                        <a:rPr lang="sk-SK" sz="1200" baseline="0" dirty="0" smtClean="0"/>
                        <a:t> pre maturantov(GEM)</a:t>
                      </a:r>
                      <a:endParaRPr lang="sk-SK" sz="1200" dirty="0"/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Seminár z biológie(SEB)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Občianska náuka pre maturantov(ONM)</a:t>
                      </a:r>
                      <a:endParaRPr lang="sk-SK" sz="1200" dirty="0"/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Seminár z dejepisu(SED)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Matematika pre maturantov(MAM)</a:t>
                      </a:r>
                      <a:endParaRPr lang="sk-SK" sz="1200" dirty="0"/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Seminár z geografie(SEG)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Informatika pre maturantov(INM)</a:t>
                      </a:r>
                      <a:endParaRPr lang="sk-SK" sz="1200" dirty="0"/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Cvičenia z matematiky(CVM)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200" dirty="0"/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Deskriptívna geometria(DEG)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200" dirty="0"/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Technické kreslenie(TEK)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200" dirty="0"/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Aplikovaná informatika(API)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200" dirty="0"/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Programovanie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200" dirty="0"/>
                    </a:p>
                  </a:txBody>
                  <a:tcPr/>
                </a:tc>
              </a:tr>
              <a:tr h="376335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Športový manažment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7494"/>
            <a:ext cx="9001156" cy="732614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VÝBER VYSOKEJ ŠKOLY = DÔLEŽITÉ ROZHODNUTIE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4282" y="1500174"/>
            <a:ext cx="8543956" cy="4572000"/>
          </a:xfrm>
        </p:spPr>
        <p:txBody>
          <a:bodyPr/>
          <a:lstStyle/>
          <a:p>
            <a:r>
              <a:rPr lang="sk-SK" dirty="0" smtClean="0"/>
              <a:t>Webové stránky, ktoré Vám môžu pomôcť:</a:t>
            </a:r>
          </a:p>
          <a:p>
            <a:endParaRPr lang="sk-SK" dirty="0" smtClean="0"/>
          </a:p>
          <a:p>
            <a:r>
              <a:rPr lang="sk-SK" dirty="0" smtClean="0">
                <a:hlinkClick r:id="rId2"/>
              </a:rPr>
              <a:t>http://ekonomika.sme.sk/c/5745858/kolko-ludi-bez-prace-produkuje-vasa-vysoka-skola-a-vas-odbor.html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r>
              <a:rPr lang="sk-SK" dirty="0" smtClean="0">
                <a:hlinkClick r:id="rId3"/>
              </a:rPr>
              <a:t>http://www.arra.sk/ranking-2010</a:t>
            </a:r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229600" cy="785818"/>
          </a:xfrm>
        </p:spPr>
        <p:txBody>
          <a:bodyPr>
            <a:normAutofit/>
          </a:bodyPr>
          <a:lstStyle/>
          <a:p>
            <a:r>
              <a:rPr lang="sk-SK" sz="3600" b="1" dirty="0" smtClean="0"/>
              <a:t>Ako si správna zvoliť semináre: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4282" y="1882808"/>
            <a:ext cx="8715436" cy="4572000"/>
          </a:xfrm>
        </p:spPr>
        <p:txBody>
          <a:bodyPr>
            <a:normAutofit/>
          </a:bodyPr>
          <a:lstStyle/>
          <a:p>
            <a:r>
              <a:rPr lang="sk-SK" dirty="0" smtClean="0"/>
              <a:t>Dôležité je vedieť na akej vysokej škole chce žiak pokračovať v štúdiu.</a:t>
            </a:r>
          </a:p>
          <a:p>
            <a:r>
              <a:rPr lang="sk-SK" dirty="0" smtClean="0"/>
              <a:t>Možností je veľa:</a:t>
            </a:r>
          </a:p>
          <a:p>
            <a:pPr>
              <a:buNone/>
            </a:pPr>
            <a:r>
              <a:rPr lang="sk-SK" dirty="0" smtClean="0"/>
              <a:t>a, medicína, veterina, farmácia...</a:t>
            </a:r>
          </a:p>
          <a:p>
            <a:pPr>
              <a:buNone/>
            </a:pPr>
            <a:r>
              <a:rPr lang="sk-SK" dirty="0" smtClean="0"/>
              <a:t>b, technické a prírodné vedy</a:t>
            </a:r>
          </a:p>
          <a:p>
            <a:pPr>
              <a:buNone/>
            </a:pPr>
            <a:r>
              <a:rPr lang="sk-SK" dirty="0" smtClean="0"/>
              <a:t>c, právo, sociálne vedy, policajná akadémia</a:t>
            </a:r>
          </a:p>
          <a:p>
            <a:pPr>
              <a:buNone/>
            </a:pPr>
            <a:r>
              <a:rPr lang="sk-SK" dirty="0" smtClean="0"/>
              <a:t>d, filozofia a pedagogické vedy   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300</TotalTime>
  <Words>399</Words>
  <Application>Microsoft Office PowerPoint</Application>
  <PresentationFormat>Prezentácia na obrazovke (4:3)</PresentationFormat>
  <Paragraphs>108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Luxusný</vt:lpstr>
      <vt:lpstr>POKYNY K VOĽBE VOLITEĽNÝCH PREDMETOV</vt:lpstr>
      <vt:lpstr>Snímka 2</vt:lpstr>
      <vt:lpstr>Snímka 3</vt:lpstr>
      <vt:lpstr>Predmety maturitnej skúšky pre gymnáziá: </vt:lpstr>
      <vt:lpstr>Snímka 5</vt:lpstr>
      <vt:lpstr>Snímka 6</vt:lpstr>
      <vt:lpstr>Žiaci 4.ročníka si volia:</vt:lpstr>
      <vt:lpstr>VÝBER VYSOKEJ ŠKOLY = DÔLEŽITÉ ROZHODNUTIE</vt:lpstr>
      <vt:lpstr>Ako si správna zvoliť semináre:</vt:lpstr>
      <vt:lpstr>a, medicína, veterina, farmácia... </vt:lpstr>
      <vt:lpstr>c, právo, sociálne vedy, policajná akadémia, filozofia a pedagogické vedy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POKYNY K VOĽBE VOLITEĽNÝCH PREDMETOV</dc:title>
  <dc:creator>xxl</dc:creator>
  <cp:lastModifiedBy>xxl</cp:lastModifiedBy>
  <cp:revision>6</cp:revision>
  <dcterms:created xsi:type="dcterms:W3CDTF">2013-01-15T09:49:17Z</dcterms:created>
  <dcterms:modified xsi:type="dcterms:W3CDTF">2013-10-08T11:46:16Z</dcterms:modified>
</cp:coreProperties>
</file>